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370" r:id="rId2"/>
    <p:sldId id="352" r:id="rId3"/>
    <p:sldId id="321" r:id="rId4"/>
    <p:sldId id="396" r:id="rId5"/>
    <p:sldId id="353" r:id="rId6"/>
    <p:sldId id="397" r:id="rId7"/>
    <p:sldId id="412" r:id="rId8"/>
    <p:sldId id="413" r:id="rId9"/>
    <p:sldId id="351" r:id="rId10"/>
    <p:sldId id="417" r:id="rId11"/>
    <p:sldId id="418" r:id="rId12"/>
    <p:sldId id="400" r:id="rId13"/>
    <p:sldId id="406" r:id="rId14"/>
    <p:sldId id="407" r:id="rId15"/>
    <p:sldId id="408" r:id="rId16"/>
    <p:sldId id="409" r:id="rId17"/>
    <p:sldId id="410" r:id="rId18"/>
    <p:sldId id="415" r:id="rId19"/>
    <p:sldId id="411" r:id="rId20"/>
    <p:sldId id="389" r:id="rId21"/>
    <p:sldId id="404" r:id="rId22"/>
    <p:sldId id="405" r:id="rId23"/>
    <p:sldId id="372" r:id="rId24"/>
  </p:sldIdLst>
  <p:sldSz cx="9144000" cy="5143500" type="screen16x9"/>
  <p:notesSz cx="6858000" cy="9144000"/>
  <p:embeddedFontLst>
    <p:embeddedFont>
      <p:font typeface="나눔고딕 ExtraBold" panose="020D0904000000000000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D16878C0-2292-4AED-92C5-88C36E2BA78F}">
          <p14:sldIdLst>
            <p14:sldId id="370"/>
            <p14:sldId id="352"/>
            <p14:sldId id="321"/>
            <p14:sldId id="396"/>
            <p14:sldId id="353"/>
            <p14:sldId id="397"/>
            <p14:sldId id="412"/>
            <p14:sldId id="413"/>
            <p14:sldId id="351"/>
            <p14:sldId id="417"/>
            <p14:sldId id="418"/>
            <p14:sldId id="400"/>
            <p14:sldId id="406"/>
            <p14:sldId id="407"/>
            <p14:sldId id="408"/>
            <p14:sldId id="409"/>
            <p14:sldId id="410"/>
            <p14:sldId id="415"/>
            <p14:sldId id="411"/>
            <p14:sldId id="389"/>
            <p14:sldId id="404"/>
            <p14:sldId id="405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9C3"/>
    <a:srgbClr val="403F43"/>
    <a:srgbClr val="FFE1FF"/>
    <a:srgbClr val="EE1E59"/>
    <a:srgbClr val="579187"/>
    <a:srgbClr val="BBD7D2"/>
    <a:srgbClr val="30DC96"/>
    <a:srgbClr val="FFFFCC"/>
    <a:srgbClr val="FFF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5" autoAdjust="0"/>
    <p:restoredTop sz="83465" autoAdjust="0"/>
  </p:normalViewPr>
  <p:slideViewPr>
    <p:cSldViewPr>
      <p:cViewPr varScale="1">
        <p:scale>
          <a:sx n="76" d="100"/>
          <a:sy n="76" d="100"/>
        </p:scale>
        <p:origin x="58" y="31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5D2-4525-4421-8550-6A308B903DE8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0FB0-3C61-402D-BAEE-59161479C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72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6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1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3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541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621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549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15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5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039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164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403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960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495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328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000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2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5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042802" y="1896269"/>
            <a:ext cx="512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미디어 파이프를 활용한 실시간 제스처 인식과 재활프로그램의 활용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3283" y="1563638"/>
            <a:ext cx="874011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>
            <a:off x="4107294" y="1563638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140166" y="1563852"/>
            <a:ext cx="228765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69145" y="1563638"/>
            <a:ext cx="1498999" cy="229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3225361" y="2643834"/>
            <a:ext cx="2642784" cy="283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702437" y="3075806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30" panose="02030504000101010101" pitchFamily="18" charset="-127"/>
              </a:rPr>
              <a:t>Utilization of Real-time Gesture Recognition and Rehabilitation Programs Using </a:t>
            </a:r>
            <a:r>
              <a:rPr lang="en-US" altLang="ko-KR" sz="1200" spc="3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30" panose="02030504000101010101" pitchFamily="18" charset="-127"/>
              </a:rPr>
              <a:t>MediaPipe</a:t>
            </a:r>
            <a:endParaRPr lang="en-US" altLang="ko-KR" sz="1200" spc="3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6DFAD-5B26-7D69-C412-BD02312A1A0A}"/>
              </a:ext>
            </a:extLst>
          </p:cNvPr>
          <p:cNvSpPr txBox="1"/>
          <p:nvPr/>
        </p:nvSpPr>
        <p:spPr>
          <a:xfrm>
            <a:off x="1101125" y="3795886"/>
            <a:ext cx="4248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30" panose="02030504000101010101" pitchFamily="18" charset="-127"/>
              </a:rPr>
              <a:t>Hyun-</a:t>
            </a:r>
            <a:r>
              <a:rPr lang="en-US" altLang="ko-KR" sz="1200" spc="3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30" panose="02030504000101010101" pitchFamily="18" charset="-127"/>
              </a:rPr>
              <a:t>Jin</a:t>
            </a:r>
            <a:r>
              <a:rPr lang="en-US" altLang="ko-KR" sz="12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30" panose="02030504000101010101" pitchFamily="18" charset="-127"/>
              </a:rPr>
              <a:t> Yuk</a:t>
            </a:r>
            <a:endParaRPr lang="ko-KR" altLang="en-US" sz="1200" spc="3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+mj-ea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+mj-ea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60840" y="198012"/>
            <a:ext cx="1691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동작 별 연구 과정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070AFD-05C0-10CB-9AA4-AEEBC8C0CAD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5CDF70-E3FF-5434-546B-5FB5CDD30E0D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+mj-ea"/>
              </a:rPr>
              <a:t>동작 선정 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810980-EB23-DFBF-1BB1-F5DA48EC48EA}"/>
              </a:ext>
            </a:extLst>
          </p:cNvPr>
          <p:cNvSpPr txBox="1"/>
          <p:nvPr/>
        </p:nvSpPr>
        <p:spPr>
          <a:xfrm>
            <a:off x="656239" y="1571708"/>
            <a:ext cx="775395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〮 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많은 동작들을 재활 동작으로 이용할 수 있지만 앉아서 할 수 있는 동작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  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상반신 동작을 위주로 선정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총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가지</a:t>
            </a:r>
            <a:endParaRPr lang="en-US" altLang="ko-KR" sz="1200" dirty="0">
              <a:solidFill>
                <a:srgbClr val="000000"/>
              </a:solidFill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〮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ea typeface="+mj-ea"/>
              </a:rPr>
              <a:t>손</a:t>
            </a:r>
            <a:r>
              <a:rPr lang="en-US" altLang="ko-KR" sz="1200" b="1" dirty="0">
                <a:solidFill>
                  <a:srgbClr val="000000"/>
                </a:solidFill>
                <a:ea typeface="+mj-ea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ea typeface="+mj-ea"/>
              </a:rPr>
              <a:t>손목</a:t>
            </a:r>
            <a:r>
              <a:rPr lang="en-US" altLang="ko-KR" sz="1200" b="1" dirty="0">
                <a:solidFill>
                  <a:srgbClr val="000000"/>
                </a:solidFill>
                <a:ea typeface="+mj-ea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ea typeface="+mj-ea"/>
              </a:rPr>
              <a:t>팔</a:t>
            </a:r>
            <a:r>
              <a:rPr lang="en-US" altLang="ko-KR" sz="1200" b="1" dirty="0">
                <a:solidFill>
                  <a:srgbClr val="000000"/>
                </a:solidFill>
                <a:ea typeface="+mj-ea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ea typeface="+mj-ea"/>
              </a:rPr>
              <a:t>목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7A1EF9-D5B5-6051-0C74-99C609BA0F04}"/>
              </a:ext>
            </a:extLst>
          </p:cNvPr>
          <p:cNvSpPr/>
          <p:nvPr/>
        </p:nvSpPr>
        <p:spPr>
          <a:xfrm>
            <a:off x="422636" y="2807953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48BE29-55E8-BE3A-2D67-3556D9473007}"/>
              </a:ext>
            </a:extLst>
          </p:cNvPr>
          <p:cNvSpPr txBox="1"/>
          <p:nvPr/>
        </p:nvSpPr>
        <p:spPr>
          <a:xfrm>
            <a:off x="444408" y="2859782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+mj-ea"/>
              </a:rPr>
              <a:t>연구 환경 세팅 및 과정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8B89CD-E496-7E1C-541A-C62A4D02DB43}"/>
              </a:ext>
            </a:extLst>
          </p:cNvPr>
          <p:cNvSpPr txBox="1"/>
          <p:nvPr/>
        </p:nvSpPr>
        <p:spPr>
          <a:xfrm>
            <a:off x="546561" y="3489558"/>
            <a:ext cx="7992888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〮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+mj-ea"/>
              </a:rPr>
              <a:t>센서 정보 </a:t>
            </a:r>
            <a:endParaRPr lang="en-US" altLang="ko-KR" sz="1200" b="1" i="0" dirty="0">
              <a:solidFill>
                <a:srgbClr val="000000"/>
              </a:solidFill>
              <a:effectLst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   - </a:t>
            </a:r>
            <a:r>
              <a:rPr lang="ko-KR" altLang="en-US" sz="1200" b="1" dirty="0">
                <a:solidFill>
                  <a:srgbClr val="000000"/>
                </a:solidFill>
                <a:ea typeface="+mj-ea"/>
              </a:rPr>
              <a:t>종류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내장형 </a:t>
            </a:r>
            <a:r>
              <a:rPr lang="ko-KR" altLang="en-US" sz="1200" dirty="0" err="1">
                <a:solidFill>
                  <a:srgbClr val="000000"/>
                </a:solidFill>
                <a:ea typeface="+mj-ea"/>
              </a:rPr>
              <a:t>웹캠의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 컬러 카메라</a:t>
            </a:r>
            <a:endParaRPr lang="en-US" altLang="ko-KR" sz="1200" dirty="0">
              <a:solidFill>
                <a:srgbClr val="000000"/>
              </a:solidFill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   -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+mj-ea"/>
              </a:rPr>
              <a:t>해상도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+mj-ea"/>
              </a:rPr>
              <a:t>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: </a:t>
            </a:r>
            <a:r>
              <a:rPr lang="ko-KR" altLang="en-US" sz="1200" i="0" dirty="0" err="1">
                <a:solidFill>
                  <a:srgbClr val="000000"/>
                </a:solidFill>
                <a:effectLst/>
                <a:ea typeface="+mj-ea"/>
              </a:rPr>
              <a:t>웹캠의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+mj-ea"/>
              </a:rPr>
              <a:t> 기본 해상도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+mj-ea"/>
              </a:rPr>
              <a:t>현재 </a:t>
            </a:r>
            <a:r>
              <a:rPr lang="ko-KR" altLang="en-US" sz="1200" i="0" dirty="0" err="1">
                <a:solidFill>
                  <a:srgbClr val="000000"/>
                </a:solidFill>
                <a:effectLst/>
                <a:ea typeface="+mj-ea"/>
              </a:rPr>
              <a:t>웹캠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+mj-ea"/>
              </a:rPr>
              <a:t> 해상도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: 640 x 480</a:t>
            </a:r>
            <a:endParaRPr lang="en-US" altLang="ko-KR" sz="1200" dirty="0">
              <a:solidFill>
                <a:srgbClr val="000000"/>
              </a:solidFill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   -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+mj-ea"/>
              </a:rPr>
              <a:t>프레임 속도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: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+mj-ea"/>
              </a:rPr>
              <a:t>코드에서 초당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1 </a:t>
            </a:r>
            <a:r>
              <a:rPr lang="ko-KR" altLang="en-US" sz="1200" i="0" dirty="0" err="1">
                <a:solidFill>
                  <a:srgbClr val="000000"/>
                </a:solidFill>
                <a:effectLst/>
                <a:ea typeface="+mj-ea"/>
              </a:rPr>
              <a:t>프레임로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+mj-ea"/>
              </a:rPr>
              <a:t> 설정함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200" i="0" dirty="0" err="1">
                <a:solidFill>
                  <a:srgbClr val="000000"/>
                </a:solidFill>
                <a:effectLst/>
                <a:ea typeface="+mj-ea"/>
                <a:sym typeface="Wingdings" panose="05000000000000000000" pitchFamily="2" charset="2"/>
              </a:rPr>
              <a:t>웹캠으로</a:t>
            </a:r>
            <a:r>
              <a:rPr lang="ko-KR" altLang="en-US" sz="1200" dirty="0" err="1">
                <a:solidFill>
                  <a:srgbClr val="000000"/>
                </a:solidFill>
                <a:ea typeface="+mj-ea"/>
                <a:sym typeface="Wingdings" panose="05000000000000000000" pitchFamily="2" charset="2"/>
              </a:rPr>
              <a:t>부터</a:t>
            </a:r>
            <a:r>
              <a:rPr lang="ko-KR" altLang="en-US" sz="1200" dirty="0">
                <a:solidFill>
                  <a:srgbClr val="000000"/>
                </a:solidFill>
                <a:ea typeface="+mj-ea"/>
                <a:sym typeface="Wingdings" panose="05000000000000000000" pitchFamily="2" charset="2"/>
              </a:rPr>
              <a:t> 초당 </a:t>
            </a:r>
            <a:r>
              <a:rPr lang="en-US" altLang="ko-KR" sz="1200" dirty="0">
                <a:solidFill>
                  <a:srgbClr val="000000"/>
                </a:solidFill>
                <a:ea typeface="+mj-ea"/>
                <a:sym typeface="Wingdings" panose="05000000000000000000" pitchFamily="2" charset="2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ea typeface="+mj-ea"/>
                <a:sym typeface="Wingdings" panose="05000000000000000000" pitchFamily="2" charset="2"/>
              </a:rPr>
              <a:t>프레임의 비디오를 가져옴</a:t>
            </a:r>
            <a:endParaRPr lang="en-US" altLang="ko-KR" sz="1200" dirty="0">
              <a:solidFill>
                <a:srgbClr val="000000"/>
              </a:solidFill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ea typeface="+mj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5850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+mj-ea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+mj-ea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60840" y="198012"/>
            <a:ext cx="1691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동작 별 연구 과정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+mj-ea"/>
              </a:rPr>
              <a:t>연구 환경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+mj-ea"/>
              </a:rPr>
              <a:t>/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+mj-ea"/>
              </a:rPr>
              <a:t>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D7A32-92E2-20B2-7AA9-3727F13AE8FD}"/>
              </a:ext>
            </a:extLst>
          </p:cNvPr>
          <p:cNvSpPr txBox="1"/>
          <p:nvPr/>
        </p:nvSpPr>
        <p:spPr>
          <a:xfrm>
            <a:off x="546561" y="1623160"/>
            <a:ext cx="7992888" cy="2826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〮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+mj-ea"/>
              </a:rPr>
              <a:t>사용한 라이브러리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: OpenCV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+mj-ea"/>
              </a:rPr>
              <a:t>와 </a:t>
            </a:r>
            <a:r>
              <a:rPr lang="en-US" altLang="ko-KR" sz="1200" i="0" dirty="0" err="1">
                <a:solidFill>
                  <a:srgbClr val="000000"/>
                </a:solidFill>
                <a:effectLst/>
                <a:ea typeface="+mj-ea"/>
              </a:rPr>
              <a:t>Mediapipe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     </a:t>
            </a:r>
            <a:r>
              <a:rPr lang="en-US" altLang="ko-KR" sz="1200" dirty="0">
                <a:solidFill>
                  <a:srgbClr val="000000"/>
                </a:solidFill>
                <a:ea typeface="+mj-ea"/>
                <a:sym typeface="Wingdings" panose="05000000000000000000" pitchFamily="2" charset="2"/>
              </a:rPr>
              <a:t> </a:t>
            </a:r>
            <a:r>
              <a:rPr lang="en-US" altLang="ko-KR" sz="1200" dirty="0" err="1">
                <a:solidFill>
                  <a:srgbClr val="000000"/>
                </a:solidFill>
                <a:ea typeface="+mj-ea"/>
                <a:sym typeface="Wingdings" panose="05000000000000000000" pitchFamily="2" charset="2"/>
              </a:rPr>
              <a:t>Mediapipe</a:t>
            </a:r>
            <a:r>
              <a:rPr lang="ko-KR" altLang="en-US" sz="1200" dirty="0">
                <a:solidFill>
                  <a:srgbClr val="000000"/>
                </a:solidFill>
                <a:ea typeface="+mj-ea"/>
                <a:sym typeface="Wingdings" panose="05000000000000000000" pitchFamily="2" charset="2"/>
              </a:rPr>
              <a:t>를 이용하여 랜드마크를 추출하고 </a:t>
            </a:r>
            <a:r>
              <a:rPr lang="en-US" altLang="ko-KR" sz="1200" dirty="0">
                <a:solidFill>
                  <a:srgbClr val="000000"/>
                </a:solidFill>
                <a:ea typeface="+mj-ea"/>
                <a:sym typeface="Wingdings" panose="05000000000000000000" pitchFamily="2" charset="2"/>
              </a:rPr>
              <a:t>OpenCV</a:t>
            </a:r>
            <a:r>
              <a:rPr lang="ko-KR" altLang="en-US" sz="1200" dirty="0">
                <a:solidFill>
                  <a:srgbClr val="000000"/>
                </a:solidFill>
                <a:ea typeface="+mj-ea"/>
                <a:sym typeface="Wingdings" panose="05000000000000000000" pitchFamily="2" charset="2"/>
              </a:rPr>
              <a:t>를 이용하여 시각적으로 나타냄</a:t>
            </a:r>
            <a:endParaRPr lang="en-US" altLang="ko-KR" sz="1200" dirty="0">
              <a:solidFill>
                <a:srgbClr val="000000"/>
              </a:solidFill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〮 </a:t>
            </a:r>
            <a:r>
              <a:rPr lang="ko-KR" altLang="en-US" sz="1200" b="1" dirty="0">
                <a:solidFill>
                  <a:srgbClr val="000000"/>
                </a:solidFill>
                <a:ea typeface="+mj-ea"/>
              </a:rPr>
              <a:t>실행 과정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: </a:t>
            </a:r>
            <a:r>
              <a:rPr lang="en-US" altLang="ko-KR" sz="1200" dirty="0" err="1">
                <a:solidFill>
                  <a:srgbClr val="000000"/>
                </a:solidFill>
                <a:ea typeface="+mj-ea"/>
              </a:rPr>
              <a:t>Tkinter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를 사용하여 간단한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GUI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어플리케이션을 생성하고 사용자가 선택한 동작에 따라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Python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	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스크립트를 실행</a:t>
            </a:r>
            <a:endParaRPr lang="en-US" altLang="ko-KR" sz="1200" dirty="0">
              <a:solidFill>
                <a:srgbClr val="000000"/>
              </a:solidFill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200" i="0" dirty="0">
              <a:solidFill>
                <a:srgbClr val="000000"/>
              </a:solidFill>
              <a:effectLst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〮 </a:t>
            </a:r>
            <a:r>
              <a:rPr lang="ko-KR" altLang="en-US" sz="1200" b="1" dirty="0">
                <a:solidFill>
                  <a:srgbClr val="000000"/>
                </a:solidFill>
                <a:ea typeface="+mj-ea"/>
              </a:rPr>
              <a:t>모델 별 랜드마크 개수 와 추출 후 사용하는 랜드마크 수</a:t>
            </a:r>
            <a:endParaRPr lang="en-US" altLang="ko-KR" sz="1200" b="1" dirty="0">
              <a:solidFill>
                <a:srgbClr val="000000"/>
              </a:solidFill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   -</a:t>
            </a:r>
            <a:r>
              <a:rPr lang="en-US" altLang="ko-KR" sz="1200" b="1" dirty="0">
                <a:solidFill>
                  <a:srgbClr val="000000"/>
                </a:solidFill>
                <a:ea typeface="+mj-ea"/>
              </a:rPr>
              <a:t>Hand </a:t>
            </a:r>
            <a:r>
              <a:rPr lang="ko-KR" altLang="en-US" sz="1200" b="1" dirty="0">
                <a:solidFill>
                  <a:srgbClr val="000000"/>
                </a:solidFill>
                <a:ea typeface="+mj-ea"/>
              </a:rPr>
              <a:t>모델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: 21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개의 랜드마크 중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개</a:t>
            </a:r>
            <a:endParaRPr lang="en-US" altLang="ko-KR" sz="1200" dirty="0">
              <a:solidFill>
                <a:srgbClr val="000000"/>
              </a:solidFill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   -</a:t>
            </a:r>
            <a:r>
              <a:rPr lang="en-US" altLang="ko-KR" sz="1200" b="1" dirty="0">
                <a:solidFill>
                  <a:srgbClr val="000000"/>
                </a:solidFill>
                <a:ea typeface="+mj-ea"/>
              </a:rPr>
              <a:t>Pose</a:t>
            </a:r>
            <a:r>
              <a:rPr lang="ko-KR" altLang="en-US" sz="1200" b="1" dirty="0">
                <a:solidFill>
                  <a:srgbClr val="000000"/>
                </a:solidFill>
                <a:ea typeface="+mj-ea"/>
              </a:rPr>
              <a:t> 모델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: 33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개의 랜드마크 중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개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왼팔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오른팔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   -</a:t>
            </a:r>
            <a:r>
              <a:rPr lang="en-US" altLang="ko-KR" sz="1200" b="1" i="0" dirty="0" err="1">
                <a:solidFill>
                  <a:srgbClr val="000000"/>
                </a:solidFill>
                <a:effectLst/>
                <a:ea typeface="+mj-ea"/>
              </a:rPr>
              <a:t>Facemesh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ea typeface="+mj-ea"/>
              </a:rPr>
              <a:t>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+mj-ea"/>
              </a:rPr>
              <a:t>모델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: 468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+mj-ea"/>
              </a:rPr>
              <a:t>개의 랜드마크 중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4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+mj-ea"/>
              </a:rPr>
              <a:t>개</a:t>
            </a:r>
            <a:endParaRPr lang="en-US" altLang="ko-KR" sz="1200" i="0" dirty="0">
              <a:solidFill>
                <a:srgbClr val="000000"/>
              </a:solidFill>
              <a:effectLst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038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60840" y="198012"/>
            <a:ext cx="1691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동작 별 연구 과정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1. Finger </a:t>
            </a:r>
            <a:r>
              <a:rPr lang="en-US" altLang="ko-KR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Sqeeze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ea typeface="a피노키오B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B7DF-5651-BD33-BF0C-397D35DAB2E2}"/>
              </a:ext>
            </a:extLst>
          </p:cNvPr>
          <p:cNvSpPr txBox="1"/>
          <p:nvPr/>
        </p:nvSpPr>
        <p:spPr>
          <a:xfrm>
            <a:off x="683568" y="2205149"/>
            <a:ext cx="8064896" cy="3380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i="0" dirty="0">
                <a:effectLst/>
                <a:ea typeface="맑은 고딕" panose="020B0503020000020004" pitchFamily="50" charset="-127"/>
              </a:rPr>
              <a:t>손가락 근육 강화 손의 움직임 향상</a:t>
            </a:r>
            <a:endParaRPr lang="en-US" altLang="ko-KR" sz="1200" i="0" dirty="0"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두 손을 앞으로 펴고 손가락을 서로 편 상태에서 강하게 </a:t>
            </a:r>
            <a:r>
              <a:rPr lang="ko-KR" altLang="en-US" sz="12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스퀴즈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손가락 근육의 상태 및 운동 효과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평가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i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필요한 랜드마크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: Hand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모델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손의 양 끝 손가락의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x, y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좌표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데이터 계산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: - </a:t>
            </a:r>
            <a:r>
              <a:rPr lang="en-US" altLang="ko-KR" sz="1200" dirty="0">
                <a:solidFill>
                  <a:srgbClr val="000000"/>
                </a:solidFill>
              </a:rPr>
              <a:t>math</a:t>
            </a:r>
            <a:r>
              <a:rPr lang="ko-KR" altLang="en-US" sz="1200" dirty="0">
                <a:solidFill>
                  <a:srgbClr val="000000"/>
                </a:solidFill>
              </a:rPr>
              <a:t>모듈의 </a:t>
            </a:r>
            <a:r>
              <a:rPr lang="en-US" altLang="ko-KR" sz="1200" dirty="0" err="1">
                <a:solidFill>
                  <a:srgbClr val="000000"/>
                </a:solidFill>
              </a:rPr>
              <a:t>dist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>
                <a:solidFill>
                  <a:srgbClr val="000000"/>
                </a:solidFill>
              </a:rPr>
              <a:t>함수를 이용해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두 손가락 간의 유클리드 거리 계산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단위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: pixel)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	  -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카메라에서 비추는 거리에 따라 유클리드 거리의 증가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감소 있을 수 있기에 같은 위치에서 동작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	 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하는 것을 원칙으로 함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	  -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거리 변화 정도로 </a:t>
            </a:r>
            <a:r>
              <a:rPr lang="ko-KR" altLang="en-US" sz="12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스퀴즈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강도 추정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양 끝 손가락의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거리가 멀 수록 </a:t>
            </a:r>
            <a:r>
              <a:rPr lang="ko-KR" altLang="en-US" sz="1200" dirty="0" err="1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스퀴즈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정도 감소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	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CA0FCE-2C54-24F4-A4C4-14A27BB99FF8}"/>
              </a:ext>
            </a:extLst>
          </p:cNvPr>
          <p:cNvSpPr/>
          <p:nvPr/>
        </p:nvSpPr>
        <p:spPr>
          <a:xfrm>
            <a:off x="584230" y="1775664"/>
            <a:ext cx="25891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a피노키오B" panose="02020600000000000000" pitchFamily="18" charset="-127"/>
              </a:rPr>
              <a:t>운동 및 랜드마크 데이터 계산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5307AA-8875-A725-7D32-2EDBC96A72FA}"/>
              </a:ext>
            </a:extLst>
          </p:cNvPr>
          <p:cNvCxnSpPr>
            <a:cxnSpLocks/>
          </p:cNvCxnSpPr>
          <p:nvPr/>
        </p:nvCxnSpPr>
        <p:spPr>
          <a:xfrm>
            <a:off x="683451" y="2067694"/>
            <a:ext cx="24483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7D7DC36-9C76-1F5E-C756-F99E3086E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858" y="671923"/>
            <a:ext cx="1440160" cy="13084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696A7E-EDB7-FEAB-C83C-97EA848C2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775664"/>
            <a:ext cx="2094731" cy="174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8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60840" y="198012"/>
            <a:ext cx="1691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동작 별 연구 과정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1. Finger </a:t>
            </a:r>
            <a:r>
              <a:rPr lang="en-US" altLang="ko-KR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Sqeeze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ea typeface="a피노키오B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B7DF-5651-BD33-BF0C-397D35DAB2E2}"/>
              </a:ext>
            </a:extLst>
          </p:cNvPr>
          <p:cNvSpPr txBox="1"/>
          <p:nvPr/>
        </p:nvSpPr>
        <p:spPr>
          <a:xfrm>
            <a:off x="683451" y="2205149"/>
            <a:ext cx="7831522" cy="2550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i="0" dirty="0">
                <a:effectLst/>
                <a:ea typeface="맑은 고딕" panose="020B0503020000020004" pitchFamily="50" charset="-127"/>
              </a:rPr>
              <a:t>초기 설정을 통해 개인화된 </a:t>
            </a:r>
            <a:r>
              <a:rPr lang="ko-KR" altLang="en-US" sz="1200" i="0" dirty="0" err="1">
                <a:effectLst/>
                <a:ea typeface="맑은 고딕" panose="020B0503020000020004" pitchFamily="50" charset="-127"/>
              </a:rPr>
              <a:t>스퀴즈</a:t>
            </a:r>
            <a:r>
              <a:rPr lang="ko-KR" altLang="en-US" sz="1200" i="0" dirty="0">
                <a:effectLst/>
                <a:ea typeface="맑은 고딕" panose="020B0503020000020004" pitchFamily="50" charset="-127"/>
              </a:rPr>
              <a:t> 강도의 </a:t>
            </a:r>
            <a:r>
              <a:rPr lang="ko-KR" altLang="en-US" sz="1200" i="0" dirty="0" err="1">
                <a:effectLst/>
                <a:ea typeface="맑은 고딕" panose="020B0503020000020004" pitchFamily="50" charset="-127"/>
              </a:rPr>
              <a:t>기준값</a:t>
            </a:r>
            <a:r>
              <a:rPr lang="ko-KR" altLang="en-US" sz="1200" i="0" dirty="0">
                <a:effectLst/>
                <a:ea typeface="맑은 고딕" panose="020B0503020000020004" pitchFamily="50" charset="-127"/>
              </a:rPr>
              <a:t> 설정</a:t>
            </a:r>
            <a:endParaRPr lang="en-US" altLang="ko-KR" sz="1200" i="0" dirty="0"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초기 설정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일정 시간동안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(1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0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초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) </a:t>
            </a:r>
            <a:r>
              <a:rPr lang="ko-KR" altLang="en-US" sz="1200" b="1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스퀴즈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 동작 실행</a:t>
            </a:r>
            <a:endParaRPr lang="en-US" altLang="ko-KR" sz="1200" b="1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	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 10</a:t>
            </a:r>
            <a:r>
              <a:rPr lang="ko-KR" altLang="en-US" sz="1200" b="1" dirty="0" err="1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초동안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두 손가락 끝 사이의 거리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200" b="1" dirty="0" err="1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스퀴즈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강도와 반비례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를 측정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, pixel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단위</a:t>
            </a:r>
            <a:endParaRPr lang="en-US" altLang="ko-KR" sz="1200" b="1" dirty="0">
              <a:solidFill>
                <a:srgbClr val="000000"/>
              </a:solidFill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	 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평균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b="1" dirty="0" err="1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스퀴즈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강도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표준 편차를 구함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b="1" dirty="0" err="1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기준값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=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평균값 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–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표준 편차</a:t>
            </a:r>
            <a:endParaRPr lang="en-US" altLang="ko-KR" sz="1200" b="1" dirty="0">
              <a:solidFill>
                <a:srgbClr val="000000"/>
              </a:solidFill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	(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단순 평균을 사용하는 경우 극단적인 값의 영향을 받을 수 있는데 이런 영향을 상쇄하여 더 안정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	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적인 </a:t>
            </a:r>
            <a:r>
              <a:rPr lang="ko-KR" altLang="en-US" sz="12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기준값을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얻을 수 있음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피드백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기준값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강도 이하로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스퀴즈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하는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경우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Squeeze More!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           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기준값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강도 이상으로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스퀴즈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하는 경우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Great!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CA0FCE-2C54-24F4-A4C4-14A27BB99FF8}"/>
              </a:ext>
            </a:extLst>
          </p:cNvPr>
          <p:cNvSpPr/>
          <p:nvPr/>
        </p:nvSpPr>
        <p:spPr>
          <a:xfrm>
            <a:off x="584230" y="1775664"/>
            <a:ext cx="25891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a피노키오B" panose="02020600000000000000" pitchFamily="18" charset="-127"/>
              </a:rPr>
              <a:t>개인화된 동작 분석 및 피드백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5307AA-8875-A725-7D32-2EDBC96A72FA}"/>
              </a:ext>
            </a:extLst>
          </p:cNvPr>
          <p:cNvCxnSpPr>
            <a:cxnSpLocks/>
          </p:cNvCxnSpPr>
          <p:nvPr/>
        </p:nvCxnSpPr>
        <p:spPr>
          <a:xfrm>
            <a:off x="683451" y="2067694"/>
            <a:ext cx="24483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FD3F0A4A-EF0E-47EF-EDBA-FC6574477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120" y="1063826"/>
            <a:ext cx="2589170" cy="14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6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60840" y="198012"/>
            <a:ext cx="1691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동작 별 연구 과정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2. Wrist Rotation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ea typeface="a피노키오B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B7DF-5651-BD33-BF0C-397D35DAB2E2}"/>
              </a:ext>
            </a:extLst>
          </p:cNvPr>
          <p:cNvSpPr txBox="1"/>
          <p:nvPr/>
        </p:nvSpPr>
        <p:spPr>
          <a:xfrm>
            <a:off x="683451" y="2205149"/>
            <a:ext cx="7831522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i="0" dirty="0">
                <a:effectLst/>
                <a:ea typeface="맑은 고딕" panose="020B0503020000020004" pitchFamily="50" charset="-127"/>
              </a:rPr>
              <a:t>손목과 팔의 근육 강화</a:t>
            </a:r>
            <a:r>
              <a:rPr lang="en-US" altLang="ko-KR" sz="1200" i="0" dirty="0">
                <a:effectLst/>
                <a:ea typeface="맑은 고딕" panose="020B0503020000020004" pitchFamily="50" charset="-127"/>
              </a:rPr>
              <a:t>, </a:t>
            </a:r>
            <a:r>
              <a:rPr lang="ko-KR" altLang="en-US" sz="1200" i="0" dirty="0">
                <a:effectLst/>
                <a:ea typeface="맑은 고딕" panose="020B0503020000020004" pitchFamily="50" charset="-127"/>
              </a:rPr>
              <a:t>손목의 움직임 증가시킴</a:t>
            </a:r>
            <a:endParaRPr lang="en-US" altLang="ko-KR" sz="1200" i="0" dirty="0"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팔을 앞으로 뻗은 상태에서 손목을 왼쪽과 오른쪽으로 회전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i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필요한 랜드마크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: Hand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모델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손목의 중심 지점과 엄지손가락의 끝부분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x, y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좌표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CA0FCE-2C54-24F4-A4C4-14A27BB99FF8}"/>
              </a:ext>
            </a:extLst>
          </p:cNvPr>
          <p:cNvSpPr/>
          <p:nvPr/>
        </p:nvSpPr>
        <p:spPr>
          <a:xfrm>
            <a:off x="584230" y="1775664"/>
            <a:ext cx="198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a피노키오B" panose="02020600000000000000" pitchFamily="18" charset="-127"/>
              </a:rPr>
              <a:t>운동 및 랜드마크 지점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5307AA-8875-A725-7D32-2EDBC96A72FA}"/>
              </a:ext>
            </a:extLst>
          </p:cNvPr>
          <p:cNvCxnSpPr>
            <a:cxnSpLocks/>
          </p:cNvCxnSpPr>
          <p:nvPr/>
        </p:nvCxnSpPr>
        <p:spPr>
          <a:xfrm>
            <a:off x="683451" y="2067694"/>
            <a:ext cx="24483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7619159-861F-0030-59F4-BE5091F14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62" y="995708"/>
            <a:ext cx="17811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60840" y="198012"/>
            <a:ext cx="1691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동작 별 연구 과정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2. Wrist Rotation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ea typeface="a피노키오B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B7DF-5651-BD33-BF0C-397D35DAB2E2}"/>
              </a:ext>
            </a:extLst>
          </p:cNvPr>
          <p:cNvSpPr txBox="1"/>
          <p:nvPr/>
        </p:nvSpPr>
        <p:spPr>
          <a:xfrm>
            <a:off x="683451" y="2205149"/>
            <a:ext cx="7831522" cy="2272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데이터 계산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손목 중심에서 엄지 손끝까지의 벡터 계산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이를 이용하여 손목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-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엄지 각도를 계산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 1.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이전 프레임의 각도와 현재 프레임의 각도변화를 통해 회전 방향 감지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현재 프레임 각도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–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이전 프레임 각도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&gt; 0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일 때 손목은 왼쪽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카메라 기준 시계 방향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으로 회전 중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 2.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작고 의도하지 않은 움직임을 걸러내기 위해 회전 감지에 대한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임계값을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추가함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1</a:t>
            </a:r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도로 설정함</a:t>
            </a:r>
            <a:endParaRPr lang="en-US" altLang="ko-KR" sz="1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   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특정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임계값을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초과할 때만 회전 감지 활성화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피드백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손목이 어느 방향으로 </a:t>
            </a:r>
            <a:r>
              <a:rPr lang="ko-KR" altLang="en-US" sz="1200" i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회전중인지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피드백 메시지를 화면에 </a:t>
            </a:r>
            <a:r>
              <a:rPr lang="ko-KR" altLang="en-US" sz="1200" i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띄워줌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CA0FCE-2C54-24F4-A4C4-14A27BB99FF8}"/>
              </a:ext>
            </a:extLst>
          </p:cNvPr>
          <p:cNvSpPr/>
          <p:nvPr/>
        </p:nvSpPr>
        <p:spPr>
          <a:xfrm>
            <a:off x="584230" y="1775664"/>
            <a:ext cx="198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a피노키오B" panose="02020600000000000000" pitchFamily="18" charset="-127"/>
              </a:rPr>
              <a:t>데이터 계산 및 피드백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5307AA-8875-A725-7D32-2EDBC96A72FA}"/>
              </a:ext>
            </a:extLst>
          </p:cNvPr>
          <p:cNvCxnSpPr>
            <a:cxnSpLocks/>
          </p:cNvCxnSpPr>
          <p:nvPr/>
        </p:nvCxnSpPr>
        <p:spPr>
          <a:xfrm>
            <a:off x="683451" y="2067694"/>
            <a:ext cx="24483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DECB5ED-EF44-79B0-F69A-2D45AED61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198" y="3698064"/>
            <a:ext cx="2085420" cy="11855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4E099C5-DB60-DBCA-5501-02B87FDA7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308" y="852681"/>
            <a:ext cx="2830180" cy="1215013"/>
          </a:xfrm>
          <a:prstGeom prst="rect">
            <a:avLst/>
          </a:prstGeom>
        </p:spPr>
      </p:pic>
      <p:sp>
        <p:nvSpPr>
          <p:cNvPr id="22" name="왼쪽 중괄호 21">
            <a:extLst>
              <a:ext uri="{FF2B5EF4-FFF2-40B4-BE49-F238E27FC236}">
                <a16:creationId xmlns:a16="http://schemas.microsoft.com/office/drawing/2014/main" id="{A1184D47-1F33-3707-5814-F02E38D90B88}"/>
              </a:ext>
            </a:extLst>
          </p:cNvPr>
          <p:cNvSpPr/>
          <p:nvPr/>
        </p:nvSpPr>
        <p:spPr>
          <a:xfrm>
            <a:off x="5845008" y="893590"/>
            <a:ext cx="216024" cy="443458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5ED73503-29DF-02FF-6B76-EB0E6FB7EE5E}"/>
              </a:ext>
            </a:extLst>
          </p:cNvPr>
          <p:cNvSpPr/>
          <p:nvPr/>
        </p:nvSpPr>
        <p:spPr>
          <a:xfrm>
            <a:off x="5840569" y="1337048"/>
            <a:ext cx="216024" cy="443458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F1B5CCF3-E7B9-B6AB-DF02-4F12788A65C5}"/>
              </a:ext>
            </a:extLst>
          </p:cNvPr>
          <p:cNvSpPr/>
          <p:nvPr/>
        </p:nvSpPr>
        <p:spPr>
          <a:xfrm>
            <a:off x="6675515" y="3727310"/>
            <a:ext cx="194675" cy="303466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5BBFE7A6-FEB2-51B0-2A50-67A503AC2F51}"/>
              </a:ext>
            </a:extLst>
          </p:cNvPr>
          <p:cNvSpPr/>
          <p:nvPr/>
        </p:nvSpPr>
        <p:spPr>
          <a:xfrm>
            <a:off x="6686189" y="4175634"/>
            <a:ext cx="194675" cy="303466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CEF08-5E17-D25A-8927-1938902A7043}"/>
              </a:ext>
            </a:extLst>
          </p:cNvPr>
          <p:cNvSpPr txBox="1"/>
          <p:nvPr/>
        </p:nvSpPr>
        <p:spPr>
          <a:xfrm>
            <a:off x="5474705" y="3705542"/>
            <a:ext cx="1245485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30" panose="02030504000101010101" pitchFamily="18" charset="-127"/>
              </a:rPr>
              <a:t>차이가 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30" panose="02030504000101010101" pitchFamily="18" charset="-127"/>
              </a:rPr>
              <a:t>1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30" panose="02030504000101010101" pitchFamily="18" charset="-127"/>
              </a:rPr>
              <a:t>도 이하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CC60F-8D69-4EEA-5DE8-3D87AE680EB7}"/>
              </a:ext>
            </a:extLst>
          </p:cNvPr>
          <p:cNvSpPr txBox="1"/>
          <p:nvPr/>
        </p:nvSpPr>
        <p:spPr>
          <a:xfrm>
            <a:off x="4393324" y="801759"/>
            <a:ext cx="1474820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현재 프레임 각도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–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이전 프레임 각도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&gt; 0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852F8B-D238-AA1A-F8B2-F9CB906B2E9C}"/>
              </a:ext>
            </a:extLst>
          </p:cNvPr>
          <p:cNvSpPr txBox="1"/>
          <p:nvPr/>
        </p:nvSpPr>
        <p:spPr>
          <a:xfrm>
            <a:off x="4384571" y="1317639"/>
            <a:ext cx="1474820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현재 프레임 각도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–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이전 프레임 각도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&lt; 0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58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60840" y="198012"/>
            <a:ext cx="1691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동작 별 연구 과정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3. Arm Flexion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ea typeface="a피노키오B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B7DF-5651-BD33-BF0C-397D35DAB2E2}"/>
              </a:ext>
            </a:extLst>
          </p:cNvPr>
          <p:cNvSpPr txBox="1"/>
          <p:nvPr/>
        </p:nvSpPr>
        <p:spPr>
          <a:xfrm>
            <a:off x="683451" y="2205149"/>
            <a:ext cx="7831522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상완 근육 중심으로 다양한 팔 근육 강화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범위 움직임 증가</a:t>
            </a:r>
            <a:endParaRPr lang="en-US" altLang="ko-KR" sz="1200" i="0" dirty="0"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서서 팔을 굽혀 손을 어깨 쪽으로 들어올리고 다시 펴는 동작 수행</a:t>
            </a:r>
            <a:endParaRPr lang="en-US" altLang="ko-KR" sz="1200" i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필요한 랜드마크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: Pose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모델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손목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팔꿈치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어깨의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x, y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좌표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CA0FCE-2C54-24F4-A4C4-14A27BB99FF8}"/>
              </a:ext>
            </a:extLst>
          </p:cNvPr>
          <p:cNvSpPr/>
          <p:nvPr/>
        </p:nvSpPr>
        <p:spPr>
          <a:xfrm>
            <a:off x="584230" y="1775664"/>
            <a:ext cx="198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a피노키오B" panose="02020600000000000000" pitchFamily="18" charset="-127"/>
              </a:rPr>
              <a:t>운동 및 랜드마크 지점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5307AA-8875-A725-7D32-2EDBC96A72FA}"/>
              </a:ext>
            </a:extLst>
          </p:cNvPr>
          <p:cNvCxnSpPr>
            <a:cxnSpLocks/>
          </p:cNvCxnSpPr>
          <p:nvPr/>
        </p:nvCxnSpPr>
        <p:spPr>
          <a:xfrm>
            <a:off x="683451" y="2067694"/>
            <a:ext cx="24483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D2056CE-63D7-A69D-5CDB-A447A179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278" y="1045799"/>
            <a:ext cx="2764043" cy="159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60840" y="198012"/>
            <a:ext cx="1691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동작 별 연구 과정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3. Arm Flexion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ea typeface="a피노키오B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B7DF-5651-BD33-BF0C-397D35DAB2E2}"/>
              </a:ext>
            </a:extLst>
          </p:cNvPr>
          <p:cNvSpPr txBox="1"/>
          <p:nvPr/>
        </p:nvSpPr>
        <p:spPr>
          <a:xfrm>
            <a:off x="683451" y="2121406"/>
            <a:ext cx="7831522" cy="2826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데이터 계산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세 랜드마크를 이용해 팔 굽힘 상태 판단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 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아크 코사인 함수를 이용하여 두 벡터 간의 각도 계산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 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90</a:t>
            </a:r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도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이하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(</a:t>
            </a:r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0~180</a:t>
            </a:r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도 존재</a:t>
            </a:r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따라서 중간 값인 </a:t>
            </a:r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90</a:t>
            </a:r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도로 지정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일 때 굽힌 상태로 인식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 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이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기준값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또한 개인 상태에 따라 설정하면 개인 운동 정도 설정 가능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굽힌 상태에서 펼친 상태로 상태 변화가 일어날 때마다 굽힌 횟수를 증가시키면서 왼쪽부터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번갈아가며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특정 횟수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사용자 개인 상태에 따라 설정 가능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실시</a:t>
            </a:r>
            <a:endParaRPr lang="en-US" altLang="ko-KR" sz="1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</a:t>
            </a:r>
            <a:r>
              <a:rPr lang="ko-KR" altLang="en-US" sz="1200" b="1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피드백</a:t>
            </a:r>
            <a:r>
              <a:rPr lang="ko-KR" altLang="en-US" sz="1200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200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lang="ko-KR" altLang="en-US" sz="1200" i="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기준값인</a:t>
            </a:r>
            <a:r>
              <a:rPr lang="ko-KR" altLang="en-US" sz="1200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200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90</a:t>
            </a:r>
            <a:r>
              <a:rPr lang="ko-KR" altLang="en-US" sz="1200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도 이하일 때 </a:t>
            </a:r>
            <a:r>
              <a:rPr lang="en-US" altLang="ko-KR" sz="1200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  <a:sym typeface="Wingdings" panose="05000000000000000000" pitchFamily="2" charset="2"/>
              </a:rPr>
              <a:t> “</a:t>
            </a:r>
            <a:r>
              <a:rPr lang="ko-KR" altLang="en-US" sz="1200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  <a:sym typeface="Wingdings" panose="05000000000000000000" pitchFamily="2" charset="2"/>
              </a:rPr>
              <a:t>현재 상태 </a:t>
            </a:r>
            <a:r>
              <a:rPr lang="en-US" altLang="ko-KR" sz="1200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200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  <a:sym typeface="Wingdings" panose="05000000000000000000" pitchFamily="2" charset="2"/>
              </a:rPr>
              <a:t>굽힌 상태</a:t>
            </a:r>
            <a:r>
              <a:rPr lang="en-US" altLang="ko-KR" sz="1200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  <a:sym typeface="Wingdings" panose="05000000000000000000" pitchFamily="2" charset="2"/>
              </a:rPr>
              <a:t> “</a:t>
            </a:r>
            <a:r>
              <a:rPr lang="ko-KR" altLang="en-US" sz="1200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  <a:sym typeface="Wingdings" panose="05000000000000000000" pitchFamily="2" charset="2"/>
              </a:rPr>
              <a:t>와 같은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피드백 메시지 출력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          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굽혔다 폈다 하는 횟수를 표시해 특정 횟수가 되면 팔을 바꿔서 인식하여 다시 실시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CA0FCE-2C54-24F4-A4C4-14A27BB99FF8}"/>
              </a:ext>
            </a:extLst>
          </p:cNvPr>
          <p:cNvSpPr/>
          <p:nvPr/>
        </p:nvSpPr>
        <p:spPr>
          <a:xfrm>
            <a:off x="584230" y="1691921"/>
            <a:ext cx="198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a피노키오B" panose="02020600000000000000" pitchFamily="18" charset="-127"/>
              </a:rPr>
              <a:t>데이터 계산 및 피드백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5307AA-8875-A725-7D32-2EDBC96A72FA}"/>
              </a:ext>
            </a:extLst>
          </p:cNvPr>
          <p:cNvCxnSpPr>
            <a:cxnSpLocks/>
          </p:cNvCxnSpPr>
          <p:nvPr/>
        </p:nvCxnSpPr>
        <p:spPr>
          <a:xfrm>
            <a:off x="683451" y="1983951"/>
            <a:ext cx="24483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B95FE21-C8E2-8719-DBE4-854496FA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278" y="1045799"/>
            <a:ext cx="2764043" cy="159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8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60840" y="198012"/>
            <a:ext cx="1691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동작 별 연구 과정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4. Face Rotation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ea typeface="a피노키오B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B7DF-5651-BD33-BF0C-397D35DAB2E2}"/>
              </a:ext>
            </a:extLst>
          </p:cNvPr>
          <p:cNvSpPr txBox="1"/>
          <p:nvPr/>
        </p:nvSpPr>
        <p:spPr>
          <a:xfrm>
            <a:off x="683451" y="2177158"/>
            <a:ext cx="7831522" cy="2826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목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주변의 근육 강화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목 움직임 증가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왼쪽과 오른쪽을 </a:t>
            </a:r>
            <a:r>
              <a:rPr lang="ko-KR" altLang="en-US" sz="12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번갈아가며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쳐다보며 목 운동을 함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 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이때 편안한 동작 범위를 유지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i="0" dirty="0"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랜드마크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코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왼쪽 눈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오른쪽 눈의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x, y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좌표 </a:t>
            </a:r>
            <a:endParaRPr lang="en-US" altLang="ko-KR" sz="1200" i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데이터 계산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중심 눈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왼쪽 눈과 오른쪽 눈의 중간 지점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과 코 사이의 벡터를 계산 하고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math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모듈의 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	atan2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함수를 사용하여 각도 계산 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  </a:t>
            </a:r>
            <a:r>
              <a:rPr lang="ko-KR" altLang="en-US" sz="1200" dirty="0" err="1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중심눈과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코를 잇는 선은 얼굴의 가로 방향을 나타내고 이 선과 수평선 사이의 각도를 측정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  -90~90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도 사이의 각도인 경우 얼굴이 오른쪽을 향해 있음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CA0FCE-2C54-24F4-A4C4-14A27BB99FF8}"/>
              </a:ext>
            </a:extLst>
          </p:cNvPr>
          <p:cNvSpPr/>
          <p:nvPr/>
        </p:nvSpPr>
        <p:spPr>
          <a:xfrm>
            <a:off x="584230" y="1775664"/>
            <a:ext cx="3057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a피노키오B" panose="02020600000000000000" pitchFamily="18" charset="-127"/>
              </a:rPr>
              <a:t>운동 및 랜드마크 지점</a:t>
            </a:r>
            <a:r>
              <a:rPr lang="en-US" altLang="ko-KR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a피노키오B" panose="02020600000000000000" pitchFamily="18" charset="-127"/>
              </a:rPr>
              <a:t>, </a:t>
            </a:r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a피노키오B" panose="02020600000000000000" pitchFamily="18" charset="-127"/>
              </a:rPr>
              <a:t>데이터 계산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5307AA-8875-A725-7D32-2EDBC96A72FA}"/>
              </a:ext>
            </a:extLst>
          </p:cNvPr>
          <p:cNvCxnSpPr>
            <a:cxnSpLocks/>
          </p:cNvCxnSpPr>
          <p:nvPr/>
        </p:nvCxnSpPr>
        <p:spPr>
          <a:xfrm>
            <a:off x="683451" y="2067694"/>
            <a:ext cx="2880437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인스타그램, ZOOM 필터에도 딥러닝이? : 네이버 블로그">
            <a:extLst>
              <a:ext uri="{FF2B5EF4-FFF2-40B4-BE49-F238E27FC236}">
                <a16:creationId xmlns:a16="http://schemas.microsoft.com/office/drawing/2014/main" id="{3B2C9D91-5B1B-A7EC-B12B-B8205EE9E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302" y="765364"/>
            <a:ext cx="1787086" cy="260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3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60840" y="198012"/>
            <a:ext cx="1691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동작 별 연구 과정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4. Face Rotation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ea typeface="a피노키오B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B7DF-5651-BD33-BF0C-397D35DAB2E2}"/>
              </a:ext>
            </a:extLst>
          </p:cNvPr>
          <p:cNvSpPr txBox="1"/>
          <p:nvPr/>
        </p:nvSpPr>
        <p:spPr>
          <a:xfrm>
            <a:off x="683451" y="2177158"/>
            <a:ext cx="7831522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dirty="0">
                <a:solidFill>
                  <a:srgbClr val="000000"/>
                </a:solidFill>
              </a:rPr>
              <a:t>왼쪽이나 오른쪽 방향으로 최대한 향한 경우 모니터를 볼 수 없기 때문에 </a:t>
            </a:r>
            <a:r>
              <a:rPr lang="ko-KR" altLang="en-US" sz="1200" dirty="0" err="1">
                <a:solidFill>
                  <a:srgbClr val="000000"/>
                </a:solidFill>
              </a:rPr>
              <a:t>알림소리로</a:t>
            </a:r>
            <a:r>
              <a:rPr lang="ko-KR" altLang="en-US" sz="1200" dirty="0">
                <a:solidFill>
                  <a:srgbClr val="000000"/>
                </a:solidFill>
              </a:rPr>
              <a:t> 고개를 반대로 돌리라는 피드백을 준다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rgbClr val="000000"/>
                </a:solidFill>
                <a:sym typeface="Wingdings" panose="05000000000000000000" pitchFamily="2" charset="2"/>
              </a:rPr>
              <a:t>음악 및 사운드 파일 재생 기능을 제공하는 </a:t>
            </a:r>
            <a:r>
              <a:rPr lang="en-US" altLang="ko-KR" sz="1200" dirty="0" err="1">
                <a:solidFill>
                  <a:srgbClr val="000000"/>
                </a:solidFill>
                <a:sym typeface="Wingdings" panose="05000000000000000000" pitchFamily="2" charset="2"/>
              </a:rPr>
              <a:t>pygame</a:t>
            </a:r>
            <a:r>
              <a:rPr lang="ko-KR" altLang="en-US" sz="1200" dirty="0">
                <a:solidFill>
                  <a:srgbClr val="000000"/>
                </a:solidFill>
                <a:sym typeface="Wingdings" panose="05000000000000000000" pitchFamily="2" charset="2"/>
              </a:rPr>
              <a:t>을 사용하여 알림 소리를 재생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90~90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사이의 각도가 오른쪽으로 얼굴이 향한 경우라고 했을 때 </a:t>
            </a:r>
            <a:endParaRPr lang="en-US" altLang="ko-KR" sz="1200" i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각도의 절댓값이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10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보다 작으면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즉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얼굴이 거의 최대한의 각도로 돌아갔을 때 </a:t>
            </a:r>
            <a:r>
              <a:rPr lang="ko-KR" altLang="en-US" sz="1200" i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알람소리가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울리게 됨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CA0FCE-2C54-24F4-A4C4-14A27BB99FF8}"/>
              </a:ext>
            </a:extLst>
          </p:cNvPr>
          <p:cNvSpPr/>
          <p:nvPr/>
        </p:nvSpPr>
        <p:spPr>
          <a:xfrm>
            <a:off x="584230" y="1775664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a피노키오B" panose="02020600000000000000" pitchFamily="18" charset="-127"/>
              </a:rPr>
              <a:t>피드백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5307AA-8875-A725-7D32-2EDBC96A72FA}"/>
              </a:ext>
            </a:extLst>
          </p:cNvPr>
          <p:cNvCxnSpPr>
            <a:cxnSpLocks/>
          </p:cNvCxnSpPr>
          <p:nvPr/>
        </p:nvCxnSpPr>
        <p:spPr>
          <a:xfrm>
            <a:off x="683451" y="2067694"/>
            <a:ext cx="24483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38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서론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72217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01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5A6340-EA98-EA37-6DA9-DA3EA6FD991D}"/>
              </a:ext>
            </a:extLst>
          </p:cNvPr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-윤고딕340" panose="02030504000101010101" pitchFamily="18" charset="-127"/>
              </a:rPr>
              <a:t>향후 연구 및 개선 방향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C9623D-A1DC-A56C-C393-769AAFD6345B}"/>
              </a:ext>
            </a:extLst>
          </p:cNvPr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ECED5EBE-EC20-540F-E43A-3516827D7C61}"/>
              </a:ext>
            </a:extLst>
          </p:cNvPr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AE722E8A-006B-39F2-B4EA-0891B8672719}"/>
              </a:ext>
            </a:extLst>
          </p:cNvPr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EF9693-03B5-4A54-9C50-471534ED1B8E}"/>
              </a:ext>
            </a:extLst>
          </p:cNvPr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80F140-AE9D-DE6C-1CB1-506FC24C5C64}"/>
              </a:ext>
            </a:extLst>
          </p:cNvPr>
          <p:cNvSpPr txBox="1"/>
          <p:nvPr/>
        </p:nvSpPr>
        <p:spPr>
          <a:xfrm>
            <a:off x="3572217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04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05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45176" y="198012"/>
            <a:ext cx="20793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향후 연구 및 개선 방향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191342-0903-48A6-18CC-D7C4EEA8DF00}"/>
              </a:ext>
            </a:extLst>
          </p:cNvPr>
          <p:cNvSpPr/>
          <p:nvPr/>
        </p:nvSpPr>
        <p:spPr>
          <a:xfrm>
            <a:off x="632554" y="1454682"/>
            <a:ext cx="1346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1. </a:t>
            </a:r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정확도 개선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76B4D2D-11CD-FD3D-392E-8CF755316C67}"/>
              </a:ext>
            </a:extLst>
          </p:cNvPr>
          <p:cNvCxnSpPr>
            <a:cxnSpLocks/>
          </p:cNvCxnSpPr>
          <p:nvPr/>
        </p:nvCxnSpPr>
        <p:spPr>
          <a:xfrm>
            <a:off x="731775" y="1742714"/>
            <a:ext cx="288268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8E0534-3394-331E-0B0A-13C084AE580F}"/>
              </a:ext>
            </a:extLst>
          </p:cNvPr>
          <p:cNvSpPr/>
          <p:nvPr/>
        </p:nvSpPr>
        <p:spPr>
          <a:xfrm>
            <a:off x="623988" y="2360213"/>
            <a:ext cx="23695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2. </a:t>
            </a:r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미디어 파이프 기능 확장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BB0FCA9-BC34-D228-C32B-F71A27AFFD67}"/>
              </a:ext>
            </a:extLst>
          </p:cNvPr>
          <p:cNvCxnSpPr>
            <a:cxnSpLocks/>
          </p:cNvCxnSpPr>
          <p:nvPr/>
        </p:nvCxnSpPr>
        <p:spPr>
          <a:xfrm>
            <a:off x="723209" y="2648245"/>
            <a:ext cx="288268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4F6073-D114-678C-A2BE-821BF9785455}"/>
              </a:ext>
            </a:extLst>
          </p:cNvPr>
          <p:cNvSpPr/>
          <p:nvPr/>
        </p:nvSpPr>
        <p:spPr>
          <a:xfrm>
            <a:off x="632554" y="3060539"/>
            <a:ext cx="3027281" cy="315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3. </a:t>
            </a:r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사용자 경험 개선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2CB452A-50F2-1134-5BDA-F471812C5FFA}"/>
              </a:ext>
            </a:extLst>
          </p:cNvPr>
          <p:cNvCxnSpPr>
            <a:cxnSpLocks/>
          </p:cNvCxnSpPr>
          <p:nvPr/>
        </p:nvCxnSpPr>
        <p:spPr>
          <a:xfrm>
            <a:off x="731776" y="3356365"/>
            <a:ext cx="288268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13DD40-B4B4-7300-D74F-21492BECDF36}"/>
              </a:ext>
            </a:extLst>
          </p:cNvPr>
          <p:cNvSpPr/>
          <p:nvPr/>
        </p:nvSpPr>
        <p:spPr>
          <a:xfrm>
            <a:off x="632554" y="3768738"/>
            <a:ext cx="21900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4. </a:t>
            </a:r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다양한 동작 연구 개발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D46035C-73DF-49B8-7E1E-6A9D9217C4FA}"/>
              </a:ext>
            </a:extLst>
          </p:cNvPr>
          <p:cNvCxnSpPr>
            <a:cxnSpLocks/>
          </p:cNvCxnSpPr>
          <p:nvPr/>
        </p:nvCxnSpPr>
        <p:spPr>
          <a:xfrm>
            <a:off x="731775" y="4056770"/>
            <a:ext cx="288268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4E4CB5-C418-31BC-B6D0-BA0F1DAC2AFD}"/>
              </a:ext>
            </a:extLst>
          </p:cNvPr>
          <p:cNvSpPr txBox="1"/>
          <p:nvPr/>
        </p:nvSpPr>
        <p:spPr>
          <a:xfrm>
            <a:off x="3846643" y="1164763"/>
            <a:ext cx="497360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effectLst/>
                <a:ea typeface="맑은 고딕" panose="020B0503020000020004" pitchFamily="50" charset="-127"/>
              </a:rPr>
              <a:t>〮</a:t>
            </a:r>
            <a:r>
              <a:rPr lang="en-US" altLang="ko-KR" sz="1200" dirty="0">
                <a:ea typeface="맑은 고딕" panose="020B0503020000020004" pitchFamily="50" charset="-127"/>
              </a:rPr>
              <a:t> </a:t>
            </a:r>
            <a:r>
              <a:rPr lang="ko-KR" altLang="en-US" sz="1200" b="0" i="0" dirty="0">
                <a:effectLst/>
                <a:ea typeface="맑은 고딕" panose="020B0503020000020004" pitchFamily="50" charset="-127"/>
              </a:rPr>
              <a:t>데이터 계산의 </a:t>
            </a:r>
            <a:r>
              <a:rPr lang="ko-KR" altLang="en-US" sz="1200" b="1" i="0" dirty="0">
                <a:effectLst/>
                <a:ea typeface="맑은 고딕" panose="020B0503020000020004" pitchFamily="50" charset="-127"/>
              </a:rPr>
              <a:t>정확성 향상</a:t>
            </a:r>
            <a:r>
              <a:rPr lang="en-US" altLang="ko-KR" sz="1200" b="0" i="0" dirty="0">
                <a:effectLst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effectLst/>
                <a:ea typeface="맑은 고딕" panose="020B0503020000020004" pitchFamily="50" charset="-127"/>
              </a:rPr>
              <a:t>더 나은 계산법 탐구 필요</a:t>
            </a:r>
            <a:endParaRPr lang="en-US" altLang="ko-KR" sz="1200" b="0" i="0" dirty="0"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a typeface="맑은 고딕" panose="020B0503020000020004" pitchFamily="50" charset="-127"/>
              </a:rPr>
              <a:t>  정확성이 보장되지 않는 현재의 계산법이지만</a:t>
            </a:r>
            <a:r>
              <a:rPr lang="en-US" altLang="ko-KR" sz="1200" dirty="0"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ea typeface="맑은 고딕" panose="020B0503020000020004" pitchFamily="50" charset="-127"/>
              </a:rPr>
              <a:t>이러한 방법의 </a:t>
            </a:r>
            <a:endParaRPr lang="en-US" altLang="ko-KR" sz="1200" b="1" dirty="0"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ea typeface="맑은 고딕" panose="020B0503020000020004" pitchFamily="50" charset="-127"/>
              </a:rPr>
              <a:t>  </a:t>
            </a:r>
            <a:r>
              <a:rPr lang="ko-KR" altLang="en-US" sz="1200" b="1" dirty="0">
                <a:ea typeface="맑은 고딕" panose="020B0503020000020004" pitchFamily="50" charset="-127"/>
              </a:rPr>
              <a:t>동작원리를 기반으로 한 연구</a:t>
            </a:r>
            <a:r>
              <a:rPr lang="ko-KR" altLang="en-US" sz="1200" dirty="0">
                <a:ea typeface="맑은 고딕" panose="020B0503020000020004" pitchFamily="50" charset="-127"/>
              </a:rPr>
              <a:t>를 통해 더 나은 방법을 찾을 수 있음</a:t>
            </a:r>
            <a:endParaRPr lang="en-US" altLang="ko-KR" sz="1200" dirty="0"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7B5463-F29F-E628-06EF-B7137296BC0F}"/>
              </a:ext>
            </a:extLst>
          </p:cNvPr>
          <p:cNvSpPr txBox="1"/>
          <p:nvPr/>
        </p:nvSpPr>
        <p:spPr>
          <a:xfrm>
            <a:off x="3851652" y="2205999"/>
            <a:ext cx="4829591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현재 동작 인식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비교적 큰 동작에 중점</a:t>
            </a:r>
            <a:endParaRPr lang="en-US" altLang="ko-KR" sz="1200" b="1" i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더 세밀하고 작은 움직임 인식하는 방향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미묘한 움직임 포착</a:t>
            </a:r>
            <a:endParaRPr lang="en-US" altLang="ko-KR" sz="12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247068-17D9-9113-A9DA-5FBCD515F8B5}"/>
              </a:ext>
            </a:extLst>
          </p:cNvPr>
          <p:cNvSpPr txBox="1"/>
          <p:nvPr/>
        </p:nvSpPr>
        <p:spPr>
          <a:xfrm>
            <a:off x="3846643" y="3022748"/>
            <a:ext cx="497360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인터페이스를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직관적이고 효과적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으로 개선하기 위한 상호작용 필요</a:t>
            </a:r>
            <a:endParaRPr lang="en-US" altLang="ko-KR" sz="12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1DE3A0-7ED2-8C27-DC54-964BF621B4A7}"/>
              </a:ext>
            </a:extLst>
          </p:cNvPr>
          <p:cNvSpPr txBox="1"/>
          <p:nvPr/>
        </p:nvSpPr>
        <p:spPr>
          <a:xfrm>
            <a:off x="3846643" y="3617318"/>
            <a:ext cx="4467441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다양한 동작들을 수행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함으로써 흥미를 높이고 지루함 방지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다양한 동작들 조합하여 맞춤형 루틴 구성 가능</a:t>
            </a:r>
            <a:endParaRPr lang="en-US" altLang="ko-KR" sz="1200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0651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04448" y="198012"/>
            <a:ext cx="720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데모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데모</a:t>
            </a:r>
          </a:p>
        </p:txBody>
      </p:sp>
    </p:spTree>
    <p:extLst>
      <p:ext uri="{BB962C8B-B14F-4D97-AF65-F5344CB8AC3E}">
        <p14:creationId xmlns:p14="http://schemas.microsoft.com/office/powerpoint/2010/main" val="361812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74302" y="213970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THE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07529" y="2818838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5776" y="24277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-윤고딕340" panose="02030504000101010101" pitchFamily="18" charset="-127"/>
              </a:rPr>
              <a:t>Thank you</a:t>
            </a:r>
            <a:endParaRPr lang="ko-KR" altLang="en-US" spc="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-윤고딕340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7653" y="2147396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50" pitchFamily="18" charset="-127"/>
              </a:rPr>
              <a:t>END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8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51910" y="197395"/>
            <a:ext cx="7920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01.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서론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연구 배경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B7DF-5651-BD33-BF0C-397D35DAB2E2}"/>
              </a:ext>
            </a:extLst>
          </p:cNvPr>
          <p:cNvSpPr txBox="1"/>
          <p:nvPr/>
        </p:nvSpPr>
        <p:spPr>
          <a:xfrm>
            <a:off x="683451" y="1635646"/>
            <a:ext cx="7831522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재활 프로그램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다양한 상태와 손상을 가진 환자들을 위한 핵심 치료 도구</a:t>
            </a:r>
            <a:endParaRPr lang="en-US" altLang="ko-KR" sz="1200" i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 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기능 회복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독립성 증진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i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기존의 재활프로그램의 문제점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환자의 동작을 수동적으로 관찰하고 피드백을 제공해야 하는 한계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200" b="1" dirty="0" err="1">
                <a:solidFill>
                  <a:srgbClr val="000000"/>
                </a:solidFill>
                <a:ea typeface="맑은 고딕" panose="020B0503020000020004" pitchFamily="50" charset="-127"/>
              </a:rPr>
              <a:t>mediapipe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를 이용한 재활프로그램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실시간으로 사용자의 동작을 분석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개인 맞춤형 피드백 제공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, 				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전문적인 감독 없이도 동작 피드백을 실시간으로 받을 수 있음</a:t>
            </a:r>
            <a:endParaRPr lang="en-US" altLang="ko-KR" sz="1200" i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51910" y="197395"/>
            <a:ext cx="7920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01.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서론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연구 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6BBF0-44AF-825E-6E9C-AD8D8A9789C0}"/>
              </a:ext>
            </a:extLst>
          </p:cNvPr>
          <p:cNvSpPr txBox="1"/>
          <p:nvPr/>
        </p:nvSpPr>
        <p:spPr>
          <a:xfrm>
            <a:off x="683451" y="1678325"/>
            <a:ext cx="7776981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미디어 파이프 기술 활용하여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정확한 동작 감지 및 분석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개인화된 재활프로그램 제공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핵심 목표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기존 재활프로그램의 한계점을 보완하고 최적의 치료 효과를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얻을 수 있도록 지원하는 것</a:t>
            </a:r>
            <a:endParaRPr lang="en-US" altLang="ko-KR" sz="1200" i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	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재활 치료에 대한 접근성 향상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	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개인의 능력과 요구에 맞는 맞춤형 치료를 받게 되어 더 나은 재활 경험을 할 수 있을 것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7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5A6340-EA98-EA37-6DA9-DA3EA6FD991D}"/>
              </a:ext>
            </a:extLst>
          </p:cNvPr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-윤고딕340" panose="02030504000101010101" pitchFamily="18" charset="-127"/>
              </a:rPr>
              <a:t>연구 내용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C9623D-A1DC-A56C-C393-769AAFD6345B}"/>
              </a:ext>
            </a:extLst>
          </p:cNvPr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ECED5EBE-EC20-540F-E43A-3516827D7C61}"/>
              </a:ext>
            </a:extLst>
          </p:cNvPr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AE722E8A-006B-39F2-B4EA-0891B8672719}"/>
              </a:ext>
            </a:extLst>
          </p:cNvPr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EF9693-03B5-4A54-9C50-471534ED1B8E}"/>
              </a:ext>
            </a:extLst>
          </p:cNvPr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80F140-AE9D-DE6C-1CB1-506FC24C5C64}"/>
              </a:ext>
            </a:extLst>
          </p:cNvPr>
          <p:cNvSpPr txBox="1"/>
          <p:nvPr/>
        </p:nvSpPr>
        <p:spPr>
          <a:xfrm>
            <a:off x="3572217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02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028384" y="198012"/>
            <a:ext cx="11876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02.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연구 내용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Mediapipe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ea typeface="a피노키오B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B7DF-5651-BD33-BF0C-397D35DAB2E2}"/>
              </a:ext>
            </a:extLst>
          </p:cNvPr>
          <p:cNvSpPr txBox="1"/>
          <p:nvPr/>
        </p:nvSpPr>
        <p:spPr>
          <a:xfrm>
            <a:off x="395536" y="1635646"/>
            <a:ext cx="7831522" cy="2550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i="0" dirty="0">
                <a:effectLst/>
                <a:ea typeface="맑은 고딕" panose="020B0503020000020004" pitchFamily="50" charset="-127"/>
              </a:rPr>
              <a:t>비디오</a:t>
            </a:r>
            <a:r>
              <a:rPr lang="en-US" altLang="ko-KR" sz="1200" i="0" dirty="0">
                <a:effectLst/>
                <a:ea typeface="맑은 고딕" panose="020B0503020000020004" pitchFamily="50" charset="-127"/>
              </a:rPr>
              <a:t> </a:t>
            </a:r>
            <a:r>
              <a:rPr lang="ko-KR" altLang="en-US" sz="1200" i="0" dirty="0">
                <a:effectLst/>
                <a:ea typeface="맑은 고딕" panose="020B0503020000020004" pitchFamily="50" charset="-127"/>
              </a:rPr>
              <a:t>및 오디오 데이터에서 </a:t>
            </a:r>
            <a:r>
              <a:rPr lang="ko-KR" altLang="en-US" sz="1200" dirty="0">
                <a:ea typeface="맑은 고딕" panose="020B0503020000020004" pitchFamily="50" charset="-127"/>
              </a:rPr>
              <a:t>다양한 정보를 추출하고 처리 가능한 </a:t>
            </a:r>
            <a:r>
              <a:rPr lang="ko-KR" altLang="en-US" sz="1200" dirty="0" err="1">
                <a:ea typeface="맑은 고딕" panose="020B0503020000020004" pitchFamily="50" charset="-127"/>
              </a:rPr>
              <a:t>툴킷</a:t>
            </a:r>
            <a:endParaRPr lang="en-US" altLang="ko-KR" sz="1200" i="0" dirty="0"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dirty="0" err="1">
                <a:ea typeface="맑은 고딕" panose="020B0503020000020004" pitchFamily="50" charset="-127"/>
              </a:rPr>
              <a:t>머신러닝</a:t>
            </a:r>
            <a:r>
              <a:rPr lang="ko-KR" altLang="en-US" sz="1200" dirty="0">
                <a:ea typeface="맑은 고딕" panose="020B0503020000020004" pitchFamily="50" charset="-127"/>
              </a:rPr>
              <a:t> 및 컴퓨터 비전 기술 기반</a:t>
            </a:r>
            <a:endParaRPr lang="en-US" altLang="ko-KR" sz="1200" dirty="0"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i="0" dirty="0">
                <a:effectLst/>
                <a:ea typeface="맑은 고딕" panose="020B0503020000020004" pitchFamily="50" charset="-127"/>
              </a:rPr>
              <a:t>랜드마크와 제스처와 같은 다양한 요소를 실시간으로 감지</a:t>
            </a:r>
            <a:r>
              <a:rPr lang="en-US" altLang="ko-KR" sz="1200" dirty="0"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ea typeface="맑은 고딕" panose="020B0503020000020004" pitchFamily="50" charset="-127"/>
              </a:rPr>
              <a:t>및 추적 가능</a:t>
            </a:r>
            <a:endParaRPr lang="en-US" altLang="ko-KR" sz="1200" dirty="0"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i="0" dirty="0"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i="0" dirty="0">
                <a:effectLst/>
                <a:ea typeface="맑은 고딕" panose="020B0503020000020004" pitchFamily="50" charset="-127"/>
              </a:rPr>
              <a:t>핵심 기능 </a:t>
            </a:r>
            <a:r>
              <a:rPr lang="en-US" altLang="ko-KR" sz="1200" i="0" dirty="0">
                <a:effectLst/>
                <a:ea typeface="맑은 고딕" panose="020B0503020000020004" pitchFamily="50" charset="-127"/>
              </a:rPr>
              <a:t>: </a:t>
            </a:r>
            <a:r>
              <a:rPr lang="ko-KR" altLang="en-US" sz="1200" i="0" dirty="0">
                <a:effectLst/>
                <a:ea typeface="맑은 고딕" panose="020B0503020000020004" pitchFamily="50" charset="-127"/>
              </a:rPr>
              <a:t>비디오 스트림에서 랜드마크 포인트를 식별하고 추출하는 것</a:t>
            </a:r>
            <a:endParaRPr lang="en-US" altLang="ko-KR" sz="1200" i="0" dirty="0"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ea typeface="맑은 고딕" panose="020B0503020000020004" pitchFamily="50" charset="-127"/>
              </a:rPr>
              <a:t>  </a:t>
            </a:r>
            <a:r>
              <a:rPr lang="en-US" altLang="ko-KR" sz="1200" dirty="0"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ea typeface="맑은 고딕" panose="020B0503020000020004" pitchFamily="50" charset="-127"/>
                <a:sym typeface="Wingdings" panose="05000000000000000000" pitchFamily="2" charset="2"/>
              </a:rPr>
              <a:t>사용자의 신체 부위나 위치를 정확하게 파악 가능</a:t>
            </a:r>
            <a:endParaRPr lang="en-US" altLang="ko-KR" sz="1200" dirty="0"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i="0" dirty="0">
              <a:effectLst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200" b="1" dirty="0">
                <a:ea typeface="맑은 고딕" panose="020B0503020000020004" pitchFamily="50" charset="-127"/>
                <a:sym typeface="Wingdings" panose="05000000000000000000" pitchFamily="2" charset="2"/>
              </a:rPr>
              <a:t> 미디어 파이프를 이용하여 사용자의 동작을 정확하게 분석</a:t>
            </a:r>
            <a:r>
              <a:rPr lang="en-US" altLang="ko-KR" sz="1200" b="1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b="1" dirty="0">
                <a:ea typeface="맑은 고딕" panose="020B0503020000020004" pitchFamily="50" charset="-127"/>
                <a:sym typeface="Wingdings" panose="05000000000000000000" pitchFamily="2" charset="2"/>
              </a:rPr>
              <a:t>이를 기반으로 개인화된 재활프로그램 제공</a:t>
            </a:r>
            <a:endParaRPr lang="en-US" altLang="ko-KR" sz="1200" b="1" dirty="0"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290384-F847-9586-FCA1-2DE5E8432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707654"/>
            <a:ext cx="2782193" cy="156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028384" y="198012"/>
            <a:ext cx="11876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02.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연구 내용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Idea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ea typeface="a피노키오B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B7DF-5651-BD33-BF0C-397D35DAB2E2}"/>
              </a:ext>
            </a:extLst>
          </p:cNvPr>
          <p:cNvSpPr txBox="1"/>
          <p:nvPr/>
        </p:nvSpPr>
        <p:spPr>
          <a:xfrm>
            <a:off x="467544" y="1634193"/>
            <a:ext cx="7831522" cy="3380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노트북 </a:t>
            </a:r>
            <a:r>
              <a:rPr lang="ko-KR" altLang="en-US" sz="1200" b="1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웹캠으로부터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 비디오 스트림을 가져온다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1" i="0" dirty="0">
                <a:effectLst/>
                <a:ea typeface="맑은 고딕" panose="020B0503020000020004" pitchFamily="50" charset="-127"/>
              </a:rPr>
              <a:t>연구하고 싶은 동작을 정한다</a:t>
            </a:r>
            <a:r>
              <a:rPr lang="en-US" altLang="ko-KR" sz="1200" b="1" i="0" dirty="0">
                <a:effectLst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a typeface="맑은 고딕" panose="020B0503020000020004" pitchFamily="50" charset="-127"/>
              </a:rPr>
              <a:t>   ex) </a:t>
            </a:r>
            <a:r>
              <a:rPr lang="ko-KR" altLang="en-US" sz="1200" dirty="0">
                <a:ea typeface="맑은 고딕" panose="020B0503020000020004" pitchFamily="50" charset="-127"/>
              </a:rPr>
              <a:t>중지손가락의 길이의 변화를 알아보자</a:t>
            </a:r>
            <a:endParaRPr lang="en-US" altLang="ko-KR" sz="1200" dirty="0"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i="0" dirty="0"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i="0" dirty="0"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3.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감지된 랜드마크들 중 연구하고 싶은 동작에 필요한 랜드마크들만 추출한다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a typeface="맑은 고딕" panose="020B0503020000020004" pitchFamily="50" charset="-127"/>
              </a:rPr>
              <a:t>   ex) Hand mesh </a:t>
            </a:r>
            <a:r>
              <a:rPr lang="ko-KR" altLang="en-US" sz="1200" dirty="0">
                <a:ea typeface="맑은 고딕" panose="020B0503020000020004" pitchFamily="50" charset="-127"/>
              </a:rPr>
              <a:t>에서 </a:t>
            </a:r>
            <a:r>
              <a:rPr lang="en-US" altLang="ko-KR" sz="1200" dirty="0">
                <a:ea typeface="맑은 고딕" panose="020B0503020000020004" pitchFamily="50" charset="-127"/>
              </a:rPr>
              <a:t>9,12 </a:t>
            </a:r>
            <a:r>
              <a:rPr lang="ko-KR" altLang="en-US" sz="1200" dirty="0">
                <a:ea typeface="맑은 고딕" panose="020B0503020000020004" pitchFamily="50" charset="-127"/>
              </a:rPr>
              <a:t>랜드마크의 </a:t>
            </a:r>
            <a:r>
              <a:rPr lang="en-US" altLang="ko-KR" sz="1200" dirty="0">
                <a:ea typeface="맑은 고딕" panose="020B0503020000020004" pitchFamily="50" charset="-127"/>
              </a:rPr>
              <a:t>x, y</a:t>
            </a:r>
            <a:r>
              <a:rPr lang="ko-KR" altLang="en-US" sz="1200" dirty="0">
                <a:ea typeface="맑은 고딕" panose="020B0503020000020004" pitchFamily="50" charset="-127"/>
              </a:rPr>
              <a:t>좌표만 추출</a:t>
            </a:r>
            <a:endParaRPr lang="en-US" altLang="ko-KR" sz="1200" dirty="0"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ea typeface="맑은 고딕" panose="020B0503020000020004" pitchFamily="50" charset="-127"/>
              </a:rPr>
              <a:t>   </a:t>
            </a:r>
            <a:r>
              <a:rPr lang="ko-KR" altLang="en-US" sz="1200" b="1" dirty="0">
                <a:ea typeface="맑은 고딕" panose="020B0503020000020004" pitchFamily="50" charset="-127"/>
              </a:rPr>
              <a:t>많은 랜드마크들 중 사용한 랜드마크를 화면에 표시한다</a:t>
            </a:r>
            <a:r>
              <a:rPr lang="en-US" altLang="ko-KR" sz="1200" b="1" dirty="0"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ea typeface="맑은 고딕" panose="020B0503020000020004" pitchFamily="50" charset="-127"/>
            </a:endParaRPr>
          </a:p>
        </p:txBody>
      </p:sp>
      <p:pic>
        <p:nvPicPr>
          <p:cNvPr id="1026" name="Picture 2" descr="Python ] 미디어파이프(Mediapipe)를 이용한 가상 마우스">
            <a:extLst>
              <a:ext uri="{FF2B5EF4-FFF2-40B4-BE49-F238E27FC236}">
                <a16:creationId xmlns:a16="http://schemas.microsoft.com/office/drawing/2014/main" id="{B7C552A7-C90C-0188-BFE9-49E8092CF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34"/>
          <a:stretch/>
        </p:blipFill>
        <p:spPr bwMode="auto">
          <a:xfrm>
            <a:off x="4586402" y="1746313"/>
            <a:ext cx="1584176" cy="144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인스타그램, ZOOM 필터에도 딥러닝이? : 네이버 블로그">
            <a:extLst>
              <a:ext uri="{FF2B5EF4-FFF2-40B4-BE49-F238E27FC236}">
                <a16:creationId xmlns:a16="http://schemas.microsoft.com/office/drawing/2014/main" id="{0E4841C0-CC9C-4A4C-7979-1159CD150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975" y="1171434"/>
            <a:ext cx="1939367" cy="282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CCE9D0-0C38-E679-22A4-FA9C5D5375EC}"/>
              </a:ext>
            </a:extLst>
          </p:cNvPr>
          <p:cNvSpPr txBox="1"/>
          <p:nvPr/>
        </p:nvSpPr>
        <p:spPr>
          <a:xfrm>
            <a:off x="4239289" y="1049129"/>
            <a:ext cx="21360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: with simple example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AB38C6-0FAD-FB9D-14F1-A251A51F4680}"/>
              </a:ext>
            </a:extLst>
          </p:cNvPr>
          <p:cNvSpPr txBox="1"/>
          <p:nvPr/>
        </p:nvSpPr>
        <p:spPr>
          <a:xfrm>
            <a:off x="6891595" y="4525996"/>
            <a:ext cx="21360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: </a:t>
            </a:r>
            <a:r>
              <a:rPr lang="ko-KR" altLang="en-US" sz="1200" dirty="0"/>
              <a:t>많은 랜드마크 존재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D4072-BD6D-5BD3-A4D8-E4B0490295AB}"/>
              </a:ext>
            </a:extLst>
          </p:cNvPr>
          <p:cNvSpPr txBox="1"/>
          <p:nvPr/>
        </p:nvSpPr>
        <p:spPr>
          <a:xfrm>
            <a:off x="4928545" y="3263502"/>
            <a:ext cx="994880" cy="283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Hand mesh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BA14D9-3B78-5176-7F3C-BE87C6EFAD1B}"/>
              </a:ext>
            </a:extLst>
          </p:cNvPr>
          <p:cNvSpPr txBox="1"/>
          <p:nvPr/>
        </p:nvSpPr>
        <p:spPr>
          <a:xfrm>
            <a:off x="7196218" y="4203031"/>
            <a:ext cx="994880" cy="283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Face mesh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6230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028384" y="198012"/>
            <a:ext cx="11876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02.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연구 내용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Idea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ea typeface="a피노키오B" panose="02020600000000000000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22B7DF-5651-BD33-BF0C-397D35DAB2E2}"/>
                  </a:ext>
                </a:extLst>
              </p:cNvPr>
              <p:cNvSpPr txBox="1"/>
              <p:nvPr/>
            </p:nvSpPr>
            <p:spPr>
              <a:xfrm>
                <a:off x="467544" y="1634193"/>
                <a:ext cx="7831522" cy="3162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i="0" dirty="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</a:rPr>
                  <a:t>3. </a:t>
                </a:r>
                <a:r>
                  <a:rPr lang="ko-KR" altLang="en-US" sz="1200" b="1" i="0" dirty="0">
                    <a:effectLst/>
                    <a:ea typeface="맑은 고딕" panose="020B0503020000020004" pitchFamily="50" charset="-127"/>
                  </a:rPr>
                  <a:t>추출한 특정 랜드마크들을 </a:t>
                </a:r>
                <a:r>
                  <a:rPr lang="ko-KR" altLang="en-US" sz="1200" b="1" dirty="0">
                    <a:ea typeface="맑은 고딕" panose="020B0503020000020004" pitchFamily="50" charset="-127"/>
                  </a:rPr>
                  <a:t>분석</a:t>
                </a:r>
                <a:r>
                  <a:rPr lang="ko-KR" altLang="en-US" sz="1200" b="1" i="0" dirty="0">
                    <a:effectLst/>
                    <a:ea typeface="맑은 고딕" panose="020B0503020000020004" pitchFamily="50" charset="-127"/>
                  </a:rPr>
                  <a:t>하고 싶은 방향에 필요한 방식으로 데이터를 계산한다</a:t>
                </a:r>
                <a:r>
                  <a:rPr lang="en-US" altLang="ko-KR" sz="1200" b="1" i="0" dirty="0">
                    <a:effectLst/>
                    <a:ea typeface="맑은 고딕" panose="020B0503020000020004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ea typeface="맑은 고딕" panose="020B0503020000020004" pitchFamily="50" charset="-127"/>
                  </a:rPr>
                  <a:t>   ex)</a:t>
                </a:r>
                <a:r>
                  <a:rPr lang="ko-KR" altLang="en-US" sz="1200" dirty="0">
                    <a:ea typeface="맑은 고딕" panose="020B0503020000020004" pitchFamily="50" charset="-127"/>
                  </a:rPr>
                  <a:t> 랜드마크 </a:t>
                </a:r>
                <a:r>
                  <a:rPr lang="en-US" altLang="ko-KR" sz="1200" dirty="0">
                    <a:ea typeface="맑은 고딕" panose="020B0503020000020004" pitchFamily="50" charset="-127"/>
                  </a:rPr>
                  <a:t>9</a:t>
                </a:r>
                <a:r>
                  <a:rPr lang="ko-KR" altLang="en-US" sz="1200" dirty="0">
                    <a:ea typeface="맑은 고딕" panose="020B0503020000020004" pitchFamily="50" charset="-127"/>
                  </a:rPr>
                  <a:t>와 </a:t>
                </a:r>
                <a:r>
                  <a:rPr lang="en-US" altLang="ko-KR" sz="1200" dirty="0">
                    <a:ea typeface="맑은 고딕" panose="020B0503020000020004" pitchFamily="50" charset="-127"/>
                  </a:rPr>
                  <a:t>12</a:t>
                </a:r>
                <a:r>
                  <a:rPr lang="ko-KR" altLang="en-US" sz="1200" dirty="0">
                    <a:ea typeface="맑은 고딕" panose="020B0503020000020004" pitchFamily="50" charset="-127"/>
                  </a:rPr>
                  <a:t>사이의 거리 계산하기</a:t>
                </a:r>
                <a:r>
                  <a:rPr lang="en-US" altLang="ko-KR" sz="1200" dirty="0">
                    <a:ea typeface="맑은 고딕" panose="020B0503020000020004" pitchFamily="50" charset="-127"/>
                  </a:rPr>
                  <a:t>, </a:t>
                </a:r>
                <a:r>
                  <a:rPr lang="en-US" altLang="ko-KR" sz="1200" i="1" dirty="0"/>
                  <a:t>d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ES" altLang="ko-KR" sz="1200" i="1" dirty="0" smtClean="0">
                            <a:solidFill>
                              <a:srgbClr val="374151"/>
                            </a:solidFill>
                          </a:rPr>
                        </m:ctrlPr>
                      </m:radPr>
                      <m:deg/>
                      <m:e>
                        <m:r>
                          <a:rPr lang="es-ES" altLang="ko-KR" sz="1200" i="1" dirty="0">
                            <a:solidFill>
                              <a:srgbClr val="374151"/>
                            </a:solidFill>
                          </a:rPr>
                          <m:t>(</m:t>
                        </m:r>
                        <m:sSup>
                          <m:sSupPr>
                            <m:ctrlPr>
                              <a:rPr lang="es-ES" altLang="ko-KR" sz="1200" i="1">
                                <a:solidFill>
                                  <a:srgbClr val="374151"/>
                                </a:solidFill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solidFill>
                                  <a:srgbClr val="374151"/>
                                </a:solidFill>
                              </a:rPr>
                              <m:t>𝑥</m:t>
                            </m:r>
                            <m:r>
                              <a:rPr lang="en-US" altLang="ko-KR" sz="1200" i="1">
                                <a:solidFill>
                                  <a:srgbClr val="374151"/>
                                </a:solidFill>
                              </a:rPr>
                              <m:t>12−</m:t>
                            </m:r>
                            <m:r>
                              <a:rPr lang="en-US" altLang="ko-KR" sz="1200" i="1">
                                <a:solidFill>
                                  <a:srgbClr val="374151"/>
                                </a:solidFill>
                              </a:rPr>
                              <m:t>𝑥</m:t>
                            </m:r>
                            <m:r>
                              <a:rPr lang="en-US" altLang="ko-KR" sz="1200" i="1">
                                <a:solidFill>
                                  <a:srgbClr val="374151"/>
                                </a:solidFill>
                              </a:rPr>
                              <m:t>9)</m:t>
                            </m:r>
                          </m:e>
                          <m:sup>
                            <m:r>
                              <a:rPr lang="en-US" altLang="ko-KR" sz="1200" i="1">
                                <a:solidFill>
                                  <a:srgbClr val="374151"/>
                                </a:solidFill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200" i="1">
                            <a:solidFill>
                              <a:srgbClr val="374151"/>
                            </a:solidFill>
                          </a:rPr>
                          <m:t>+ </m:t>
                        </m:r>
                        <m:sSup>
                          <m:sSupPr>
                            <m:ctrlPr>
                              <a:rPr lang="es-ES" altLang="ko-KR" sz="1200" i="1">
                                <a:solidFill>
                                  <a:srgbClr val="374151"/>
                                </a:solidFill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solidFill>
                                  <a:srgbClr val="374151"/>
                                </a:solidFill>
                              </a:rPr>
                              <m:t>(</m:t>
                            </m:r>
                            <m:r>
                              <a:rPr lang="en-US" altLang="ko-KR" sz="1200" i="1">
                                <a:solidFill>
                                  <a:srgbClr val="374151"/>
                                </a:solidFill>
                              </a:rPr>
                              <m:t>𝑦</m:t>
                            </m:r>
                            <m:r>
                              <a:rPr lang="en-US" altLang="ko-KR" sz="1200" i="1">
                                <a:solidFill>
                                  <a:srgbClr val="374151"/>
                                </a:solidFill>
                              </a:rPr>
                              <m:t>12−</m:t>
                            </m:r>
                            <m:r>
                              <a:rPr lang="en-US" altLang="ko-KR" sz="1200" i="1">
                                <a:solidFill>
                                  <a:srgbClr val="374151"/>
                                </a:solidFill>
                              </a:rPr>
                              <m:t>𝑦</m:t>
                            </m:r>
                            <m:r>
                              <a:rPr lang="en-US" altLang="ko-KR" sz="1200" i="1">
                                <a:solidFill>
                                  <a:srgbClr val="374151"/>
                                </a:solidFill>
                              </a:rPr>
                              <m:t>9)</m:t>
                            </m:r>
                          </m:e>
                          <m:sup>
                            <m:r>
                              <a:rPr lang="en-US" altLang="ko-KR" sz="1200" i="1">
                                <a:solidFill>
                                  <a:srgbClr val="374151"/>
                                </a:solidFill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ko-KR" sz="1200" dirty="0"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ea typeface="맑은 고딕" panose="020B0503020000020004" pitchFamily="50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200" dirty="0"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i="0" dirty="0">
                    <a:effectLst/>
                    <a:ea typeface="맑은 고딕" panose="020B0503020000020004" pitchFamily="50" charset="-127"/>
                  </a:rPr>
                  <a:t>4.</a:t>
                </a:r>
                <a:r>
                  <a:rPr lang="en-US" altLang="ko-KR" sz="1200" dirty="0">
                    <a:solidFill>
                      <a:srgbClr val="000000"/>
                    </a:solidFill>
                    <a:ea typeface="맑은 고딕" panose="020B0503020000020004" pitchFamily="50" charset="-127"/>
                  </a:rPr>
                  <a:t> </a:t>
                </a:r>
                <a:r>
                  <a:rPr lang="ko-KR" altLang="en-US" sz="1200" b="1" dirty="0">
                    <a:solidFill>
                      <a:srgbClr val="000000"/>
                    </a:solidFill>
                    <a:ea typeface="맑은 고딕" panose="020B0503020000020004" pitchFamily="50" charset="-127"/>
                  </a:rPr>
                  <a:t>동작이 </a:t>
                </a:r>
                <a:r>
                  <a:rPr lang="ko-KR" altLang="en-US" sz="1200" b="1" i="0" dirty="0">
                    <a:effectLst/>
                    <a:ea typeface="맑은 고딕" panose="020B0503020000020004" pitchFamily="50" charset="-127"/>
                  </a:rPr>
                  <a:t>옳게 수행되었는지 확인 </a:t>
                </a:r>
                <a:r>
                  <a:rPr lang="en-US" altLang="ko-KR" sz="1200" b="1" dirty="0">
                    <a:ea typeface="맑은 고딕" panose="020B0503020000020004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1200" b="1" dirty="0">
                    <a:ea typeface="맑은 고딕" panose="020B0503020000020004" pitchFamily="50" charset="-127"/>
                    <a:sym typeface="Wingdings" panose="05000000000000000000" pitchFamily="2" charset="2"/>
                  </a:rPr>
                  <a:t>화면에</a:t>
                </a:r>
                <a:r>
                  <a:rPr lang="en-US" altLang="ko-KR" sz="1200" b="1" dirty="0"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200" b="1" i="0" dirty="0">
                    <a:effectLst/>
                    <a:ea typeface="맑은 고딕" panose="020B0503020000020004" pitchFamily="50" charset="-127"/>
                  </a:rPr>
                  <a:t>피드백 메시지 출력</a:t>
                </a:r>
                <a:endParaRPr lang="en-US" altLang="ko-KR" sz="1200" b="1" i="0" dirty="0">
                  <a:effectLst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ea typeface="맑은 고딕" panose="020B0503020000020004" pitchFamily="50" charset="-127"/>
                  </a:rPr>
                  <a:t>  ex) </a:t>
                </a:r>
                <a:r>
                  <a:rPr lang="ko-KR" altLang="en-US" sz="1200" dirty="0">
                    <a:ea typeface="맑은 고딕" panose="020B0503020000020004" pitchFamily="50" charset="-127"/>
                  </a:rPr>
                  <a:t>중지손가락의 길이가 너무 짧습니다</a:t>
                </a:r>
                <a:r>
                  <a:rPr lang="en-US" altLang="ko-KR" sz="1200" dirty="0">
                    <a:ea typeface="맑은 고딕" panose="020B0503020000020004" pitchFamily="50" charset="-127"/>
                  </a:rPr>
                  <a:t>!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200" i="0" dirty="0">
                  <a:effectLst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200" dirty="0"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200" i="0" dirty="0">
                  <a:effectLst/>
                  <a:ea typeface="맑은 고딕" panose="020B0503020000020004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è"/>
                </a:pPr>
                <a:r>
                  <a:rPr lang="ko-KR" altLang="en-US" sz="1200" b="1" i="0" dirty="0">
                    <a:effectLst/>
                    <a:ea typeface="맑은 고딕" panose="020B0503020000020004" pitchFamily="50" charset="-127"/>
                  </a:rPr>
                  <a:t>프레임별 데이터 계산과 동작 판단 기준은 실시간 분석과 개인화된 피드백 제공의 핵심적인 부분</a:t>
                </a:r>
                <a:endParaRPr lang="en-US" altLang="ko-KR" sz="1200" b="1" i="0" dirty="0">
                  <a:effectLst/>
                  <a:ea typeface="맑은 고딕" panose="020B0503020000020004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è"/>
                </a:pPr>
                <a:r>
                  <a:rPr lang="ko-KR" altLang="en-US" sz="1200" b="1" dirty="0">
                    <a:ea typeface="맑은 고딕" panose="020B0503020000020004" pitchFamily="50" charset="-127"/>
                  </a:rPr>
                  <a:t>이러한 아이디어를 통해 원하는 동작을 정하고 적용하면 재활프로그램에 사용 가능할 것</a:t>
                </a:r>
                <a:endParaRPr lang="en-US" altLang="ko-KR" sz="1200" b="1" i="0" dirty="0">
                  <a:effectLst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22B7DF-5651-BD33-BF0C-397D35DAB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634193"/>
                <a:ext cx="7831522" cy="3162084"/>
              </a:xfrm>
              <a:prstGeom prst="rect">
                <a:avLst/>
              </a:prstGeom>
              <a:blipFill>
                <a:blip r:embed="rId3"/>
                <a:stretch>
                  <a:fillRect l="-78" b="-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Python ] 미디어파이프(Mediapipe)를 이용한 가상 마우스">
            <a:extLst>
              <a:ext uri="{FF2B5EF4-FFF2-40B4-BE49-F238E27FC236}">
                <a16:creationId xmlns:a16="http://schemas.microsoft.com/office/drawing/2014/main" id="{44BF9653-E7D8-0EB5-765F-2F1ACD730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34"/>
          <a:stretch/>
        </p:blipFill>
        <p:spPr bwMode="auto">
          <a:xfrm>
            <a:off x="7092280" y="1014907"/>
            <a:ext cx="1584176" cy="144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3AA5DC-4094-C0AC-EFBC-54211E05C01A}"/>
              </a:ext>
            </a:extLst>
          </p:cNvPr>
          <p:cNvSpPr txBox="1"/>
          <p:nvPr/>
        </p:nvSpPr>
        <p:spPr>
          <a:xfrm>
            <a:off x="7434423" y="2532096"/>
            <a:ext cx="994880" cy="283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Hand mesh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749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CCB0D87-49A2-921F-839D-42D6C204FA17}"/>
              </a:ext>
            </a:extLst>
          </p:cNvPr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-윤고딕340" panose="02030504000101010101" pitchFamily="18" charset="-127"/>
              </a:rPr>
              <a:t>동작 별 연구 과정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A97ACA-EF7F-8292-A3BB-23B090C11387}"/>
              </a:ext>
            </a:extLst>
          </p:cNvPr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5AD2ADF1-2613-B09D-E63A-427765A6064F}"/>
              </a:ext>
            </a:extLst>
          </p:cNvPr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85C12F3A-D61F-CE6C-2819-F43739470C36}"/>
              </a:ext>
            </a:extLst>
          </p:cNvPr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C9A4DF-1E03-7312-3010-8C393913286E}"/>
              </a:ext>
            </a:extLst>
          </p:cNvPr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67C38B-B2CD-F260-8E57-3D59AEF9A202}"/>
              </a:ext>
            </a:extLst>
          </p:cNvPr>
          <p:cNvSpPr txBox="1"/>
          <p:nvPr/>
        </p:nvSpPr>
        <p:spPr>
          <a:xfrm>
            <a:off x="3572217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03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01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7093</TotalTime>
  <Words>1482</Words>
  <Application>Microsoft Office PowerPoint</Application>
  <PresentationFormat>화면 슬라이드 쇼(16:9)</PresentationFormat>
  <Paragraphs>210</Paragraphs>
  <Slides>23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Arial</vt:lpstr>
      <vt:lpstr>나눔고딕 ExtraBold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현진 육</cp:lastModifiedBy>
  <cp:revision>229</cp:revision>
  <dcterms:created xsi:type="dcterms:W3CDTF">2014-11-28T13:21:41Z</dcterms:created>
  <dcterms:modified xsi:type="dcterms:W3CDTF">2023-12-06T16:13:37Z</dcterms:modified>
</cp:coreProperties>
</file>